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9"/>
  </p:notesMasterIdLst>
  <p:sldIdLst>
    <p:sldId id="256" r:id="rId2"/>
    <p:sldId id="258" r:id="rId3"/>
    <p:sldId id="262" r:id="rId4"/>
    <p:sldId id="263" r:id="rId5"/>
    <p:sldId id="264" r:id="rId6"/>
    <p:sldId id="265" r:id="rId7"/>
    <p:sldId id="266" r:id="rId8"/>
    <p:sldId id="259" r:id="rId9"/>
    <p:sldId id="261" r:id="rId10"/>
    <p:sldId id="267" r:id="rId11"/>
    <p:sldId id="268" r:id="rId12"/>
    <p:sldId id="270" r:id="rId13"/>
    <p:sldId id="271" r:id="rId14"/>
    <p:sldId id="273" r:id="rId15"/>
    <p:sldId id="274" r:id="rId16"/>
    <p:sldId id="275" r:id="rId17"/>
    <p:sldId id="26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6"/>
    <p:restoredTop sz="94690"/>
  </p:normalViewPr>
  <p:slideViewPr>
    <p:cSldViewPr snapToGrid="0">
      <p:cViewPr varScale="1">
        <p:scale>
          <a:sx n="61" d="100"/>
          <a:sy n="61" d="100"/>
        </p:scale>
        <p:origin x="102" y="1026"/>
      </p:cViewPr>
      <p:guideLst>
        <p:guide orient="horz" pos="2160"/>
        <p:guide pos="3840"/>
      </p:guideLst>
    </p:cSldViewPr>
  </p:slideViewPr>
  <p:notesTextViewPr>
    <p:cViewPr>
      <p:scale>
        <a:sx n="40" d="100"/>
        <a:sy n="4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295AFF-C786-0D44-87FA-4F65672B38CD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02D0D-8934-EA46-9C87-E18E8B01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736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02D0D-8934-EA46-9C87-E18E8B0115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44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02D0D-8934-EA46-9C87-E18E8B0115B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082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951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672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69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45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468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06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876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11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265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89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06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2DB989A7-1D31-8B45-8868-88250592DF10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63D20CF1-813B-5E40-9C43-83883CD4A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13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treet market with people in front of a pagoda&#10;&#10;Description automatically generated">
            <a:extLst>
              <a:ext uri="{FF2B5EF4-FFF2-40B4-BE49-F238E27FC236}">
                <a16:creationId xmlns:a16="http://schemas.microsoft.com/office/drawing/2014/main" id="{EE7A6CCC-293C-4B76-7A82-0EB069EFBC5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9668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E39C41-02E3-DAAE-2474-CDBEC34F63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ko-KR" altLang="en-US" b="1" dirty="0">
                <a:latin typeface="+mj-ea"/>
              </a:rPr>
              <a:t>방향키</a:t>
            </a:r>
            <a:endParaRPr lang="en-US" b="1" dirty="0">
              <a:latin typeface="+mj-e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89CA3D-D0B3-5B39-67F9-8E851DE9F7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61962"/>
          </a:xfrm>
        </p:spPr>
        <p:txBody>
          <a:bodyPr/>
          <a:lstStyle/>
          <a:p>
            <a:pPr algn="l"/>
            <a:r>
              <a:rPr lang="en-US" altLang="ko-KR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6</a:t>
            </a:r>
            <a:r>
              <a:rPr lang="ko-KR" altLang="en-US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조 </a:t>
            </a:r>
            <a:r>
              <a:rPr lang="en-US" altLang="ko-KR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(</a:t>
            </a:r>
            <a:r>
              <a:rPr lang="ko-KR" altLang="en-US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김세희</a:t>
            </a:r>
            <a:r>
              <a:rPr lang="en-US" altLang="ko-KR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,</a:t>
            </a:r>
            <a:r>
              <a:rPr lang="ko-KR" altLang="en-US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 김재원</a:t>
            </a:r>
            <a:r>
              <a:rPr lang="en-US" altLang="ko-KR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,</a:t>
            </a:r>
            <a:r>
              <a:rPr lang="ko-KR" altLang="en-US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 류태원</a:t>
            </a:r>
            <a:r>
              <a:rPr lang="en-US" altLang="ko-KR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,</a:t>
            </a:r>
            <a:r>
              <a:rPr lang="ko-KR" altLang="en-US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 최수진</a:t>
            </a:r>
            <a:r>
              <a:rPr lang="en-US" altLang="ko-KR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,</a:t>
            </a:r>
            <a:r>
              <a:rPr lang="ko-KR" altLang="en-US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 최종현</a:t>
            </a:r>
            <a:r>
              <a:rPr lang="en-US" altLang="ko-KR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)</a:t>
            </a:r>
            <a:endParaRPr lang="en-US" dirty="0">
              <a:latin typeface="Arial Rounded MT Bold" panose="020F0704030504030204" pitchFamily="34" charset="77"/>
              <a:ea typeface="MS Gothic" panose="020B0609070205080204" pitchFamily="49" charset="-128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62DE7DD-4678-DF4E-12EE-E2871F1F234A}"/>
              </a:ext>
            </a:extLst>
          </p:cNvPr>
          <p:cNvSpPr txBox="1">
            <a:spLocks/>
          </p:cNvSpPr>
          <p:nvPr/>
        </p:nvSpPr>
        <p:spPr>
          <a:xfrm>
            <a:off x="233679" y="6241375"/>
            <a:ext cx="9144000" cy="46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2024.3.19</a:t>
            </a:r>
          </a:p>
        </p:txBody>
      </p:sp>
    </p:spTree>
    <p:extLst>
      <p:ext uri="{BB962C8B-B14F-4D97-AF65-F5344CB8AC3E}">
        <p14:creationId xmlns:p14="http://schemas.microsoft.com/office/powerpoint/2010/main" val="1924103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5C4D9-4730-2D44-A1F2-816E19C1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b="1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구현</a:t>
            </a:r>
            <a:endParaRPr lang="en-US" b="1" dirty="0">
              <a:latin typeface="Arial Rounded MT Bold" panose="020F0704030504030204" pitchFamily="34" charset="77"/>
              <a:ea typeface="MS Gothic" panose="020B06090702050802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33059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B7E7D8-C142-C3A6-438B-DCD544EE4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495" y="2710677"/>
            <a:ext cx="1663660" cy="14459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0D0DDC-C058-02E8-6A34-7BED637B3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0091" y="2679549"/>
            <a:ext cx="1630083" cy="16300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3507A1-6933-03B8-14F0-E42A790D14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7522" y="2701324"/>
            <a:ext cx="1261202" cy="1608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229CF0-B74A-D82F-F267-AB0C762EC3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1541" y="2701324"/>
            <a:ext cx="1455351" cy="14553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9217EC-E2FA-2038-8FC6-1A304F75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92" y="529445"/>
            <a:ext cx="10515600" cy="768982"/>
          </a:xfrm>
        </p:spPr>
        <p:txBody>
          <a:bodyPr>
            <a:normAutofit/>
          </a:bodyPr>
          <a:lstStyle/>
          <a:p>
            <a:r>
              <a:rPr lang="ko-KR" altLang="en-US" sz="3500" b="1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구현</a:t>
            </a:r>
            <a:endParaRPr lang="en-US" sz="3500" b="1" dirty="0">
              <a:latin typeface="Arial Rounded MT Bold" panose="020F0704030504030204" pitchFamily="34" charset="77"/>
              <a:ea typeface="MS Gothic" panose="020B0609070205080204" pitchFamily="49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F69ECA-703B-6AAA-6A73-D63509F8AA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6256246" y="-11603450"/>
            <a:ext cx="44423276" cy="358640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224794-36FB-F8F5-046E-A576C9FE18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019529" y="-18523086"/>
            <a:ext cx="50652063" cy="5076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66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15FCBF9-595F-9378-3B09-BB70C5440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651" y="2883685"/>
            <a:ext cx="2497002" cy="2502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0D0DDC-C058-02E8-6A34-7BED637B3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240" y="2202167"/>
            <a:ext cx="1363035" cy="13630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3507A1-6933-03B8-14F0-E42A790D14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206" y="2291043"/>
            <a:ext cx="929474" cy="11852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CB7E7D8-C142-C3A6-438B-DCD544EE43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6872" y="2607389"/>
            <a:ext cx="1663660" cy="14459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229CF0-B74A-D82F-F267-AB0C762EC3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75675" y="2580937"/>
            <a:ext cx="1455351" cy="14553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2E0188-3D68-D9FF-9F43-856095A384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0325" y="1909505"/>
            <a:ext cx="4400414" cy="3552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9217EC-E2FA-2038-8FC6-1A304F75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92" y="529445"/>
            <a:ext cx="10515600" cy="768982"/>
          </a:xfrm>
        </p:spPr>
        <p:txBody>
          <a:bodyPr>
            <a:normAutofit/>
          </a:bodyPr>
          <a:lstStyle/>
          <a:p>
            <a:r>
              <a:rPr lang="ko-KR" altLang="en-US" sz="3500" b="1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구현</a:t>
            </a:r>
            <a:endParaRPr lang="en-US" sz="3500" b="1" dirty="0">
              <a:latin typeface="Arial Rounded MT Bold" panose="020F0704030504030204" pitchFamily="34" charset="77"/>
              <a:ea typeface="MS Gothic" panose="020B0609070205080204" pitchFamily="49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43A381-74AD-88D9-4136-EFBDD02FA578}"/>
              </a:ext>
            </a:extLst>
          </p:cNvPr>
          <p:cNvSpPr txBox="1"/>
          <p:nvPr/>
        </p:nvSpPr>
        <p:spPr>
          <a:xfrm>
            <a:off x="2851586" y="7889044"/>
            <a:ext cx="1524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/>
              <a:t>김세희</a:t>
            </a:r>
            <a:endParaRPr lang="en-US" sz="2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66CD40-F01E-8F5F-44E9-88CFAFBA31E9}"/>
              </a:ext>
            </a:extLst>
          </p:cNvPr>
          <p:cNvSpPr txBox="1"/>
          <p:nvPr/>
        </p:nvSpPr>
        <p:spPr>
          <a:xfrm>
            <a:off x="2851585" y="8395219"/>
            <a:ext cx="1524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/>
              <a:t>최종현</a:t>
            </a:r>
            <a:endParaRPr lang="en-US" sz="2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537FB9-BF47-9D2B-A67C-9BF4632AF571}"/>
              </a:ext>
            </a:extLst>
          </p:cNvPr>
          <p:cNvSpPr txBox="1"/>
          <p:nvPr/>
        </p:nvSpPr>
        <p:spPr>
          <a:xfrm>
            <a:off x="7866734" y="7854704"/>
            <a:ext cx="1524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/>
              <a:t>김재원</a:t>
            </a:r>
            <a:endParaRPr lang="en-US" sz="2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681962-241E-DA17-90DC-895937F9850E}"/>
              </a:ext>
            </a:extLst>
          </p:cNvPr>
          <p:cNvSpPr txBox="1"/>
          <p:nvPr/>
        </p:nvSpPr>
        <p:spPr>
          <a:xfrm>
            <a:off x="7866733" y="8360879"/>
            <a:ext cx="1524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 err="1"/>
              <a:t>류태원</a:t>
            </a:r>
            <a:endParaRPr lang="en-US" sz="25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0A795C-5F6C-9469-03AA-E52AA66E4D04}"/>
              </a:ext>
            </a:extLst>
          </p:cNvPr>
          <p:cNvSpPr txBox="1"/>
          <p:nvPr/>
        </p:nvSpPr>
        <p:spPr>
          <a:xfrm>
            <a:off x="7866733" y="8867054"/>
            <a:ext cx="1524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/>
              <a:t>최수진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466385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15FCBF9-595F-9378-3B09-BB70C5440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651" y="2241080"/>
            <a:ext cx="2497002" cy="2502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0D0DDC-C058-02E8-6A34-7BED637B3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240" y="1559562"/>
            <a:ext cx="1363035" cy="13630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3507A1-6933-03B8-14F0-E42A790D14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206" y="1648438"/>
            <a:ext cx="929474" cy="11852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CB7E7D8-C142-C3A6-438B-DCD544EE43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6872" y="1964784"/>
            <a:ext cx="1663660" cy="14459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229CF0-B74A-D82F-F267-AB0C762EC3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75675" y="1938332"/>
            <a:ext cx="1455351" cy="14553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2E0188-3D68-D9FF-9F43-856095A384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0325" y="1266900"/>
            <a:ext cx="4400414" cy="3552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9217EC-E2FA-2038-8FC6-1A304F75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92" y="529445"/>
            <a:ext cx="10515600" cy="768982"/>
          </a:xfrm>
        </p:spPr>
        <p:txBody>
          <a:bodyPr>
            <a:normAutofit/>
          </a:bodyPr>
          <a:lstStyle/>
          <a:p>
            <a:r>
              <a:rPr lang="ko-KR" altLang="en-US" sz="3500" b="1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구현</a:t>
            </a:r>
            <a:endParaRPr lang="en-US" sz="3500" b="1" dirty="0">
              <a:latin typeface="Arial Rounded MT Bold" panose="020F0704030504030204" pitchFamily="34" charset="77"/>
              <a:ea typeface="MS Gothic" panose="020B0609070205080204" pitchFamily="49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F47D2E-013C-FF53-2A9D-ED6F951C4F14}"/>
              </a:ext>
            </a:extLst>
          </p:cNvPr>
          <p:cNvSpPr txBox="1"/>
          <p:nvPr/>
        </p:nvSpPr>
        <p:spPr>
          <a:xfrm>
            <a:off x="2838139" y="5220841"/>
            <a:ext cx="1524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/>
              <a:t>김세희</a:t>
            </a:r>
            <a:endParaRPr lang="en-US" sz="2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234F44-672C-6B34-DAE0-D149C1AE5BBF}"/>
              </a:ext>
            </a:extLst>
          </p:cNvPr>
          <p:cNvSpPr txBox="1"/>
          <p:nvPr/>
        </p:nvSpPr>
        <p:spPr>
          <a:xfrm>
            <a:off x="2838138" y="5727016"/>
            <a:ext cx="1524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/>
              <a:t>최종현</a:t>
            </a:r>
            <a:endParaRPr lang="en-US" sz="25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8DC5C6-EC5A-CD17-B774-73C5DF9B86D6}"/>
              </a:ext>
            </a:extLst>
          </p:cNvPr>
          <p:cNvSpPr txBox="1"/>
          <p:nvPr/>
        </p:nvSpPr>
        <p:spPr>
          <a:xfrm>
            <a:off x="7853287" y="5186501"/>
            <a:ext cx="1524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/>
              <a:t>김재원</a:t>
            </a:r>
            <a:endParaRPr lang="en-US" sz="25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B8C38A-9E4E-AF47-AD9C-7918017FFB65}"/>
              </a:ext>
            </a:extLst>
          </p:cNvPr>
          <p:cNvSpPr txBox="1"/>
          <p:nvPr/>
        </p:nvSpPr>
        <p:spPr>
          <a:xfrm>
            <a:off x="7853286" y="5692676"/>
            <a:ext cx="1524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 err="1"/>
              <a:t>류태원</a:t>
            </a:r>
            <a:endParaRPr lang="en-US" sz="25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946EDF-03C5-AE59-67B4-ED836C88FD6E}"/>
              </a:ext>
            </a:extLst>
          </p:cNvPr>
          <p:cNvSpPr txBox="1"/>
          <p:nvPr/>
        </p:nvSpPr>
        <p:spPr>
          <a:xfrm>
            <a:off x="7853286" y="6198851"/>
            <a:ext cx="152478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/>
              <a:t>최수진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007165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5C4D9-4730-2D44-A1F2-816E19C1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b="1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타임테이블</a:t>
            </a:r>
            <a:endParaRPr lang="en-US" b="1" dirty="0">
              <a:latin typeface="Arial Rounded MT Bold" panose="020F0704030504030204" pitchFamily="34" charset="77"/>
              <a:ea typeface="MS Gothic" panose="020B06090702050802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57593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217EC-E2FA-2038-8FC6-1A304F75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92" y="529445"/>
            <a:ext cx="10515600" cy="768982"/>
          </a:xfrm>
        </p:spPr>
        <p:txBody>
          <a:bodyPr>
            <a:normAutofit/>
          </a:bodyPr>
          <a:lstStyle/>
          <a:p>
            <a:r>
              <a:rPr lang="ko-KR" altLang="en-US" sz="3500" b="1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타임테이블</a:t>
            </a:r>
            <a:endParaRPr lang="en-US" sz="3500" b="1" dirty="0">
              <a:latin typeface="Arial Rounded MT Bold" panose="020F0704030504030204" pitchFamily="34" charset="77"/>
              <a:ea typeface="MS Gothic" panose="020B0609070205080204" pitchFamily="49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8D02BC-12D4-4E23-0AB6-D1A588AE346E}"/>
              </a:ext>
            </a:extLst>
          </p:cNvPr>
          <p:cNvSpPr txBox="1"/>
          <p:nvPr/>
        </p:nvSpPr>
        <p:spPr>
          <a:xfrm>
            <a:off x="697592" y="1720841"/>
            <a:ext cx="5981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3</a:t>
            </a:r>
            <a:r>
              <a:rPr lang="ko-KR" altLang="en-US" sz="2500" dirty="0"/>
              <a:t>월 </a:t>
            </a:r>
            <a:r>
              <a:rPr lang="en-US" altLang="ko-KR" sz="2500" dirty="0"/>
              <a:t>–</a:t>
            </a:r>
            <a:r>
              <a:rPr lang="ko-KR" altLang="en-US" sz="2500" dirty="0"/>
              <a:t> 각 기술들에 대한 스터디</a:t>
            </a:r>
            <a:endParaRPr lang="en-US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7C1AC8-98FE-E750-D6FE-438E4CEE52BA}"/>
              </a:ext>
            </a:extLst>
          </p:cNvPr>
          <p:cNvSpPr txBox="1"/>
          <p:nvPr/>
        </p:nvSpPr>
        <p:spPr>
          <a:xfrm>
            <a:off x="697592" y="3429000"/>
            <a:ext cx="5981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4</a:t>
            </a:r>
            <a:r>
              <a:rPr lang="ko-KR" altLang="en-US" sz="2500" dirty="0"/>
              <a:t>월 </a:t>
            </a:r>
            <a:r>
              <a:rPr lang="en-US" altLang="ko-KR" sz="2500" dirty="0"/>
              <a:t>–</a:t>
            </a:r>
            <a:r>
              <a:rPr lang="ko-KR" altLang="en-US" sz="2500" dirty="0"/>
              <a:t> 기본적인 작동을 하는 프로토타입 </a:t>
            </a:r>
            <a:endParaRPr lang="en-US" sz="2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8F6713-C2C6-BDDC-CBEA-ECDA91ADF2FB}"/>
              </a:ext>
            </a:extLst>
          </p:cNvPr>
          <p:cNvSpPr txBox="1"/>
          <p:nvPr/>
        </p:nvSpPr>
        <p:spPr>
          <a:xfrm>
            <a:off x="697591" y="5137159"/>
            <a:ext cx="932694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5</a:t>
            </a:r>
            <a:r>
              <a:rPr lang="ko-KR" altLang="en-US" sz="2500" dirty="0"/>
              <a:t>월 </a:t>
            </a:r>
            <a:r>
              <a:rPr lang="en-US" altLang="ko-KR" sz="2500" dirty="0"/>
              <a:t>–</a:t>
            </a:r>
            <a:r>
              <a:rPr lang="ko-KR" altLang="en-US" sz="2500" dirty="0"/>
              <a:t> </a:t>
            </a:r>
            <a:r>
              <a:rPr lang="en-US" altLang="ko-KR" sz="2500" dirty="0"/>
              <a:t>UI</a:t>
            </a:r>
            <a:r>
              <a:rPr lang="ko-KR" altLang="en-US" sz="2500" dirty="0"/>
              <a:t> 개선</a:t>
            </a:r>
            <a:r>
              <a:rPr lang="en-US" altLang="ko-KR" sz="2500" dirty="0"/>
              <a:t>,</a:t>
            </a:r>
            <a:r>
              <a:rPr lang="ko-KR" altLang="en-US" sz="2500" dirty="0"/>
              <a:t> 각종 버그 수정 및 기능 개선 및 추가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255741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56894EE-FB0F-D7BD-584B-38EC9F7B0A53}"/>
              </a:ext>
            </a:extLst>
          </p:cNvPr>
          <p:cNvSpPr/>
          <p:nvPr/>
        </p:nvSpPr>
        <p:spPr>
          <a:xfrm>
            <a:off x="876300" y="444500"/>
            <a:ext cx="10439400" cy="5969000"/>
          </a:xfrm>
          <a:prstGeom prst="roundRect">
            <a:avLst>
              <a:gd name="adj" fmla="val 347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map of a city&#10;&#10;Description automatically generated">
            <a:extLst>
              <a:ext uri="{FF2B5EF4-FFF2-40B4-BE49-F238E27FC236}">
                <a16:creationId xmlns:a16="http://schemas.microsoft.com/office/drawing/2014/main" id="{AFAE835A-0EA2-3AF6-49FB-753FF7A7F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9281" y="1589036"/>
            <a:ext cx="5024515" cy="4628884"/>
          </a:xfrm>
          <a:prstGeom prst="rect">
            <a:avLst/>
          </a:prstGeom>
          <a:ln w="44450">
            <a:solidFill>
              <a:schemeClr val="tx1"/>
            </a:solidFill>
          </a:ln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4D3084D-F11E-15B8-C129-6079735C10F4}"/>
              </a:ext>
            </a:extLst>
          </p:cNvPr>
          <p:cNvSpPr/>
          <p:nvPr/>
        </p:nvSpPr>
        <p:spPr>
          <a:xfrm>
            <a:off x="1173188" y="739307"/>
            <a:ext cx="5090608" cy="554922"/>
          </a:xfrm>
          <a:prstGeom prst="roundRect">
            <a:avLst>
              <a:gd name="adj" fmla="val 347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D3A0D4-96BA-05AF-6BFA-E8BE0A47B40D}"/>
              </a:ext>
            </a:extLst>
          </p:cNvPr>
          <p:cNvSpPr txBox="1"/>
          <p:nvPr/>
        </p:nvSpPr>
        <p:spPr>
          <a:xfrm>
            <a:off x="1239281" y="832102"/>
            <a:ext cx="1279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검색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EA2D59-D862-327C-0D49-AF5D133FB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0471" y="854327"/>
            <a:ext cx="277516" cy="323598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116B22D-ECB8-D004-FA9E-CF5BC46086CB}"/>
              </a:ext>
            </a:extLst>
          </p:cNvPr>
          <p:cNvSpPr/>
          <p:nvPr/>
        </p:nvSpPr>
        <p:spPr>
          <a:xfrm>
            <a:off x="6481661" y="742898"/>
            <a:ext cx="2268524" cy="554922"/>
          </a:xfrm>
          <a:prstGeom prst="roundRect">
            <a:avLst>
              <a:gd name="adj" fmla="val 3476"/>
            </a:avLst>
          </a:prstGeom>
          <a:solidFill>
            <a:schemeClr val="tx1">
              <a:lumMod val="50000"/>
              <a:alpha val="7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지역</a:t>
            </a:r>
            <a:endParaRPr lang="en-US" dirty="0"/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E2CA3EF3-6A23-7191-8778-F2751F4F6473}"/>
              </a:ext>
            </a:extLst>
          </p:cNvPr>
          <p:cNvSpPr/>
          <p:nvPr/>
        </p:nvSpPr>
        <p:spPr>
          <a:xfrm rot="10800000">
            <a:off x="8496613" y="948907"/>
            <a:ext cx="168219" cy="134438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34ED946-CDBF-B45C-1956-46DC124C4931}"/>
              </a:ext>
            </a:extLst>
          </p:cNvPr>
          <p:cNvSpPr/>
          <p:nvPr/>
        </p:nvSpPr>
        <p:spPr>
          <a:xfrm>
            <a:off x="8859169" y="739307"/>
            <a:ext cx="2268524" cy="554922"/>
          </a:xfrm>
          <a:prstGeom prst="roundRect">
            <a:avLst>
              <a:gd name="adj" fmla="val 3476"/>
            </a:avLst>
          </a:prstGeom>
          <a:solidFill>
            <a:schemeClr val="tx1">
              <a:lumMod val="50000"/>
              <a:alpha val="7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종류</a:t>
            </a:r>
            <a:endParaRPr lang="en-US" dirty="0"/>
          </a:p>
        </p:txBody>
      </p:sp>
      <p:sp>
        <p:nvSpPr>
          <p:cNvPr id="19" name="Triangle 18">
            <a:extLst>
              <a:ext uri="{FF2B5EF4-FFF2-40B4-BE49-F238E27FC236}">
                <a16:creationId xmlns:a16="http://schemas.microsoft.com/office/drawing/2014/main" id="{92FD5868-8DB5-D3C5-F044-351CBC4BB0DD}"/>
              </a:ext>
            </a:extLst>
          </p:cNvPr>
          <p:cNvSpPr/>
          <p:nvPr/>
        </p:nvSpPr>
        <p:spPr>
          <a:xfrm rot="10800000">
            <a:off x="10874121" y="945316"/>
            <a:ext cx="168219" cy="134438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2211A46-5885-66E1-15E0-738E12F9F179}"/>
              </a:ext>
            </a:extLst>
          </p:cNvPr>
          <p:cNvSpPr/>
          <p:nvPr/>
        </p:nvSpPr>
        <p:spPr>
          <a:xfrm>
            <a:off x="6481661" y="1589036"/>
            <a:ext cx="4646032" cy="4628884"/>
          </a:xfrm>
          <a:prstGeom prst="roundRect">
            <a:avLst>
              <a:gd name="adj" fmla="val 347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6D1124-654A-60C4-5DF7-BE9CF8B51831}"/>
              </a:ext>
            </a:extLst>
          </p:cNvPr>
          <p:cNvSpPr txBox="1"/>
          <p:nvPr/>
        </p:nvSpPr>
        <p:spPr>
          <a:xfrm>
            <a:off x="7658359" y="3718812"/>
            <a:ext cx="2753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검색 결과에 대한 정보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656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5C4D9-4730-2D44-A1F2-816E19C1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ko-KR" b="1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Thank you</a:t>
            </a:r>
            <a:endParaRPr lang="en-US" b="1" dirty="0">
              <a:latin typeface="Arial Rounded MT Bold" panose="020F0704030504030204" pitchFamily="34" charset="77"/>
              <a:ea typeface="MS Gothic" panose="020B06090702050802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49026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treet market with people in front of a pagoda&#10;&#10;Description automatically generated">
            <a:extLst>
              <a:ext uri="{FF2B5EF4-FFF2-40B4-BE49-F238E27FC236}">
                <a16:creationId xmlns:a16="http://schemas.microsoft.com/office/drawing/2014/main" id="{6EB9B197-3757-AFD7-CBA1-F92DDF8984EE}"/>
              </a:ext>
            </a:extLst>
          </p:cNvPr>
          <p:cNvPicPr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96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64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5C4D9-4730-2D44-A1F2-816E19C1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b="1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전통시장</a:t>
            </a:r>
            <a:endParaRPr lang="en-US" b="1" dirty="0">
              <a:latin typeface="Arial Rounded MT Bold" panose="020F0704030504030204" pitchFamily="34" charset="77"/>
              <a:ea typeface="MS Gothic" panose="020B06090702050802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80764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group of people in traditional clothing at a market&#10;&#10;Description automatically generated">
            <a:extLst>
              <a:ext uri="{FF2B5EF4-FFF2-40B4-BE49-F238E27FC236}">
                <a16:creationId xmlns:a16="http://schemas.microsoft.com/office/drawing/2014/main" id="{35FCF0FB-71D4-5A66-189B-6A53B67B2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27" r="17964"/>
          <a:stretch/>
        </p:blipFill>
        <p:spPr>
          <a:xfrm>
            <a:off x="0" y="0"/>
            <a:ext cx="4115435" cy="6858000"/>
          </a:xfrm>
          <a:prstGeom prst="rect">
            <a:avLst/>
          </a:prstGeom>
        </p:spPr>
      </p:pic>
      <p:pic>
        <p:nvPicPr>
          <p:cNvPr id="17" name="Picture 16" descr="A market with people in the market&#10;&#10;Description automatically generated with medium confidence">
            <a:extLst>
              <a:ext uri="{FF2B5EF4-FFF2-40B4-BE49-F238E27FC236}">
                <a16:creationId xmlns:a16="http://schemas.microsoft.com/office/drawing/2014/main" id="{840ACECF-8AD1-37CF-F019-3542B581AF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9990"/>
          <a:stretch/>
        </p:blipFill>
        <p:spPr>
          <a:xfrm>
            <a:off x="4115435" y="0"/>
            <a:ext cx="4115435" cy="6858000"/>
          </a:xfrm>
          <a:prstGeom prst="rect">
            <a:avLst/>
          </a:prstGeom>
        </p:spPr>
      </p:pic>
      <p:pic>
        <p:nvPicPr>
          <p:cNvPr id="19" name="Picture 18" descr="A group of people eating at a street market&#10;&#10;Description automatically generated">
            <a:extLst>
              <a:ext uri="{FF2B5EF4-FFF2-40B4-BE49-F238E27FC236}">
                <a16:creationId xmlns:a16="http://schemas.microsoft.com/office/drawing/2014/main" id="{66BEA93C-3B90-23ED-C4A1-BF2F96EDDE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990"/>
          <a:stretch/>
        </p:blipFill>
        <p:spPr>
          <a:xfrm>
            <a:off x="8230869" y="0"/>
            <a:ext cx="41154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077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group of people in traditional clothing at a market&#10;&#10;Description automatically generated">
            <a:extLst>
              <a:ext uri="{FF2B5EF4-FFF2-40B4-BE49-F238E27FC236}">
                <a16:creationId xmlns:a16="http://schemas.microsoft.com/office/drawing/2014/main" id="{35FCF0FB-71D4-5A66-189B-6A53B67B21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22027" r="17964"/>
          <a:stretch/>
        </p:blipFill>
        <p:spPr>
          <a:xfrm>
            <a:off x="0" y="0"/>
            <a:ext cx="4115435" cy="6858000"/>
          </a:xfrm>
          <a:prstGeom prst="rect">
            <a:avLst/>
          </a:prstGeom>
        </p:spPr>
      </p:pic>
      <p:pic>
        <p:nvPicPr>
          <p:cNvPr id="17" name="Picture 16" descr="A market with people in the market&#10;&#10;Description automatically generated with medium confidence">
            <a:extLst>
              <a:ext uri="{FF2B5EF4-FFF2-40B4-BE49-F238E27FC236}">
                <a16:creationId xmlns:a16="http://schemas.microsoft.com/office/drawing/2014/main" id="{840ACECF-8AD1-37CF-F019-3542B581AF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9990"/>
          <a:stretch/>
        </p:blipFill>
        <p:spPr>
          <a:xfrm>
            <a:off x="4115435" y="0"/>
            <a:ext cx="4115435" cy="6858000"/>
          </a:xfrm>
          <a:prstGeom prst="rect">
            <a:avLst/>
          </a:prstGeom>
        </p:spPr>
      </p:pic>
      <p:pic>
        <p:nvPicPr>
          <p:cNvPr id="19" name="Picture 18" descr="A group of people eating at a street market&#10;&#10;Description automatically generated">
            <a:extLst>
              <a:ext uri="{FF2B5EF4-FFF2-40B4-BE49-F238E27FC236}">
                <a16:creationId xmlns:a16="http://schemas.microsoft.com/office/drawing/2014/main" id="{66BEA93C-3B90-23ED-C4A1-BF2F96EDDE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990"/>
          <a:stretch/>
        </p:blipFill>
        <p:spPr>
          <a:xfrm>
            <a:off x="8230869" y="0"/>
            <a:ext cx="4115436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A29732-DDD0-65AC-47C5-75DF41B7D8DD}"/>
              </a:ext>
            </a:extLst>
          </p:cNvPr>
          <p:cNvSpPr txBox="1"/>
          <p:nvPr/>
        </p:nvSpPr>
        <p:spPr>
          <a:xfrm>
            <a:off x="1068448" y="3013501"/>
            <a:ext cx="26007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>
                <a:latin typeface="MS Gothic" panose="020B0609070205080204" pitchFamily="49" charset="-128"/>
              </a:rPr>
              <a:t>특산품</a:t>
            </a:r>
            <a:endParaRPr lang="en-US" sz="4800" b="1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507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group of people in traditional clothing at a market&#10;&#10;Description automatically generated">
            <a:extLst>
              <a:ext uri="{FF2B5EF4-FFF2-40B4-BE49-F238E27FC236}">
                <a16:creationId xmlns:a16="http://schemas.microsoft.com/office/drawing/2014/main" id="{35FCF0FB-71D4-5A66-189B-6A53B67B21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22027" r="17964"/>
          <a:stretch/>
        </p:blipFill>
        <p:spPr>
          <a:xfrm>
            <a:off x="0" y="0"/>
            <a:ext cx="4115435" cy="6858000"/>
          </a:xfrm>
          <a:prstGeom prst="rect">
            <a:avLst/>
          </a:prstGeom>
        </p:spPr>
      </p:pic>
      <p:pic>
        <p:nvPicPr>
          <p:cNvPr id="17" name="Picture 16" descr="A market with people in the market&#10;&#10;Description automatically generated with medium confidence">
            <a:extLst>
              <a:ext uri="{FF2B5EF4-FFF2-40B4-BE49-F238E27FC236}">
                <a16:creationId xmlns:a16="http://schemas.microsoft.com/office/drawing/2014/main" id="{840ACECF-8AD1-37CF-F019-3542B581A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r="39990"/>
          <a:stretch/>
        </p:blipFill>
        <p:spPr>
          <a:xfrm>
            <a:off x="4115435" y="0"/>
            <a:ext cx="4115435" cy="6858000"/>
          </a:xfrm>
          <a:prstGeom prst="rect">
            <a:avLst/>
          </a:prstGeom>
        </p:spPr>
      </p:pic>
      <p:pic>
        <p:nvPicPr>
          <p:cNvPr id="19" name="Picture 18" descr="A group of people eating at a street market&#10;&#10;Description automatically generated">
            <a:extLst>
              <a:ext uri="{FF2B5EF4-FFF2-40B4-BE49-F238E27FC236}">
                <a16:creationId xmlns:a16="http://schemas.microsoft.com/office/drawing/2014/main" id="{66BEA93C-3B90-23ED-C4A1-BF2F96EDDE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990"/>
          <a:stretch/>
        </p:blipFill>
        <p:spPr>
          <a:xfrm>
            <a:off x="8230869" y="0"/>
            <a:ext cx="4115436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E5CE58-6BC0-02CE-240E-52445519D747}"/>
              </a:ext>
            </a:extLst>
          </p:cNvPr>
          <p:cNvSpPr txBox="1"/>
          <p:nvPr/>
        </p:nvSpPr>
        <p:spPr>
          <a:xfrm>
            <a:off x="1068448" y="3013501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latin typeface="MS Gothic" panose="020B0609070205080204" pitchFamily="49" charset="-128"/>
              </a:rPr>
              <a:t>특산품</a:t>
            </a:r>
            <a:endParaRPr lang="en-US" sz="4800" b="1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FAE975-8471-CAEE-F4BE-1DD7B1D7963D}"/>
              </a:ext>
            </a:extLst>
          </p:cNvPr>
          <p:cNvSpPr txBox="1"/>
          <p:nvPr/>
        </p:nvSpPr>
        <p:spPr>
          <a:xfrm>
            <a:off x="5080337" y="3013501"/>
            <a:ext cx="25358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>
                <a:latin typeface="MS Gothic" panose="020B0609070205080204" pitchFamily="49" charset="-128"/>
              </a:rPr>
              <a:t>식자재</a:t>
            </a:r>
            <a:endParaRPr lang="en-US" sz="4800" b="1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18786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group of people in traditional clothing at a market&#10;&#10;Description automatically generated">
            <a:extLst>
              <a:ext uri="{FF2B5EF4-FFF2-40B4-BE49-F238E27FC236}">
                <a16:creationId xmlns:a16="http://schemas.microsoft.com/office/drawing/2014/main" id="{35FCF0FB-71D4-5A66-189B-6A53B67B21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22027" r="17964"/>
          <a:stretch/>
        </p:blipFill>
        <p:spPr>
          <a:xfrm>
            <a:off x="0" y="0"/>
            <a:ext cx="4115435" cy="6858000"/>
          </a:xfrm>
          <a:prstGeom prst="rect">
            <a:avLst/>
          </a:prstGeom>
        </p:spPr>
      </p:pic>
      <p:pic>
        <p:nvPicPr>
          <p:cNvPr id="17" name="Picture 16" descr="A market with people in the market&#10;&#10;Description automatically generated with medium confidence">
            <a:extLst>
              <a:ext uri="{FF2B5EF4-FFF2-40B4-BE49-F238E27FC236}">
                <a16:creationId xmlns:a16="http://schemas.microsoft.com/office/drawing/2014/main" id="{840ACECF-8AD1-37CF-F019-3542B581AF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r="39990"/>
          <a:stretch/>
        </p:blipFill>
        <p:spPr>
          <a:xfrm>
            <a:off x="4115435" y="0"/>
            <a:ext cx="4115435" cy="6858000"/>
          </a:xfrm>
          <a:prstGeom prst="rect">
            <a:avLst/>
          </a:prstGeom>
        </p:spPr>
      </p:pic>
      <p:pic>
        <p:nvPicPr>
          <p:cNvPr id="19" name="Picture 18" descr="A group of people eating at a street market&#10;&#10;Description automatically generated">
            <a:extLst>
              <a:ext uri="{FF2B5EF4-FFF2-40B4-BE49-F238E27FC236}">
                <a16:creationId xmlns:a16="http://schemas.microsoft.com/office/drawing/2014/main" id="{66BEA93C-3B90-23ED-C4A1-BF2F96EDDE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39990"/>
          <a:stretch/>
        </p:blipFill>
        <p:spPr>
          <a:xfrm>
            <a:off x="8230869" y="0"/>
            <a:ext cx="4115436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EA514A-6D21-CC1C-08FC-6B358ABE9682}"/>
              </a:ext>
            </a:extLst>
          </p:cNvPr>
          <p:cNvSpPr txBox="1"/>
          <p:nvPr/>
        </p:nvSpPr>
        <p:spPr>
          <a:xfrm>
            <a:off x="5080337" y="3013501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latin typeface="MS Gothic" panose="020B0609070205080204" pitchFamily="49" charset="-128"/>
              </a:rPr>
              <a:t>식자재</a:t>
            </a:r>
            <a:endParaRPr lang="en-US" sz="4800" b="1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0F3654-BC06-A1E3-8944-B6C98DE497CB}"/>
              </a:ext>
            </a:extLst>
          </p:cNvPr>
          <p:cNvSpPr txBox="1"/>
          <p:nvPr/>
        </p:nvSpPr>
        <p:spPr>
          <a:xfrm>
            <a:off x="1068448" y="3013501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latin typeface="MS Gothic" panose="020B0609070205080204" pitchFamily="49" charset="-128"/>
              </a:rPr>
              <a:t>특산품</a:t>
            </a:r>
            <a:endParaRPr lang="en-US" sz="4800" b="1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22FF3E-619A-D975-215A-1461C9A158A6}"/>
              </a:ext>
            </a:extLst>
          </p:cNvPr>
          <p:cNvSpPr txBox="1"/>
          <p:nvPr/>
        </p:nvSpPr>
        <p:spPr>
          <a:xfrm>
            <a:off x="9272925" y="3013500"/>
            <a:ext cx="2660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>
                <a:latin typeface="MS Gothic" panose="020B0609070205080204" pitchFamily="49" charset="-128"/>
              </a:rPr>
              <a:t>먹거리</a:t>
            </a:r>
            <a:endParaRPr lang="en-US" sz="4800" b="1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695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5C4D9-4730-2D44-A1F2-816E19C1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b="1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전통시장 활성화 서비스</a:t>
            </a:r>
            <a:endParaRPr lang="en-US" b="1" dirty="0">
              <a:latin typeface="Arial Rounded MT Bold" panose="020F0704030504030204" pitchFamily="34" charset="77"/>
              <a:ea typeface="MS Gothic" panose="020B0609070205080204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6143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5C4D9-4730-2D44-A1F2-816E19C1C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92" y="529445"/>
            <a:ext cx="10515600" cy="768982"/>
          </a:xfrm>
        </p:spPr>
        <p:txBody>
          <a:bodyPr>
            <a:normAutofit/>
          </a:bodyPr>
          <a:lstStyle/>
          <a:p>
            <a:r>
              <a:rPr lang="ko-KR" altLang="en-US" sz="3500" b="1" dirty="0">
                <a:latin typeface="Arial Rounded MT Bold" panose="020F0704030504030204" pitchFamily="34" charset="77"/>
                <a:ea typeface="MS Gothic" panose="020B0609070205080204" pitchFamily="49" charset="-128"/>
              </a:rPr>
              <a:t>전통시장 활성화 서비스</a:t>
            </a:r>
            <a:endParaRPr lang="en-US" sz="3500" b="1" dirty="0">
              <a:latin typeface="Arial Rounded MT Bold" panose="020F0704030504030204" pitchFamily="34" charset="77"/>
              <a:ea typeface="MS Gothic" panose="020B0609070205080204" pitchFamily="49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3CC04F-D26C-BD71-7F04-1B8FF031590B}"/>
              </a:ext>
            </a:extLst>
          </p:cNvPr>
          <p:cNvSpPr txBox="1"/>
          <p:nvPr/>
        </p:nvSpPr>
        <p:spPr>
          <a:xfrm>
            <a:off x="697592" y="1668163"/>
            <a:ext cx="5981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/>
              <a:t>지역별 전통시장 관련 정보 제공</a:t>
            </a:r>
            <a:endParaRPr lang="en-US"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15392E-6CFB-ADC2-F8A0-ED35B5C5A089}"/>
              </a:ext>
            </a:extLst>
          </p:cNvPr>
          <p:cNvSpPr txBox="1"/>
          <p:nvPr/>
        </p:nvSpPr>
        <p:spPr>
          <a:xfrm>
            <a:off x="697592" y="2650877"/>
            <a:ext cx="565690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/>
              <a:t>지역별 축제 관련 정보 제공</a:t>
            </a:r>
            <a:endParaRPr lang="en-US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1DB9C1-3C83-D418-5A54-BE49DB01516F}"/>
              </a:ext>
            </a:extLst>
          </p:cNvPr>
          <p:cNvSpPr txBox="1"/>
          <p:nvPr/>
        </p:nvSpPr>
        <p:spPr>
          <a:xfrm>
            <a:off x="697592" y="3633591"/>
            <a:ext cx="708059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/>
              <a:t>지역별 특산물 관련 정보 제공</a:t>
            </a:r>
            <a:endParaRPr lang="en-US" sz="2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761918-55BB-202F-E61F-8507DF6D16A3}"/>
              </a:ext>
            </a:extLst>
          </p:cNvPr>
          <p:cNvSpPr txBox="1"/>
          <p:nvPr/>
        </p:nvSpPr>
        <p:spPr>
          <a:xfrm>
            <a:off x="697592" y="5599019"/>
            <a:ext cx="36660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/>
              <a:t>지도와 연계</a:t>
            </a:r>
            <a:endParaRPr lang="en-US" sz="2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CB22CA-3617-EAA1-D666-0F604DA4C8DF}"/>
              </a:ext>
            </a:extLst>
          </p:cNvPr>
          <p:cNvSpPr txBox="1"/>
          <p:nvPr/>
        </p:nvSpPr>
        <p:spPr>
          <a:xfrm>
            <a:off x="697592" y="4616305"/>
            <a:ext cx="10515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/>
              <a:t>권한을 가진 사람이 로그인 하여 전통시장에 대한 정보를 등록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66106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330</TotalTime>
  <Words>109</Words>
  <Application>Microsoft Office PowerPoint</Application>
  <PresentationFormat>와이드스크린</PresentationFormat>
  <Paragraphs>43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MS Gothic</vt:lpstr>
      <vt:lpstr>Aptos</vt:lpstr>
      <vt:lpstr>Aptos Display</vt:lpstr>
      <vt:lpstr>Arial</vt:lpstr>
      <vt:lpstr>Arial Rounded MT Bold</vt:lpstr>
      <vt:lpstr>Office Theme</vt:lpstr>
      <vt:lpstr>방향키</vt:lpstr>
      <vt:lpstr>PowerPoint 프레젠테이션</vt:lpstr>
      <vt:lpstr>전통시장</vt:lpstr>
      <vt:lpstr>PowerPoint 프레젠테이션</vt:lpstr>
      <vt:lpstr>PowerPoint 프레젠테이션</vt:lpstr>
      <vt:lpstr>PowerPoint 프레젠테이션</vt:lpstr>
      <vt:lpstr>PowerPoint 프레젠테이션</vt:lpstr>
      <vt:lpstr>전통시장 활성화 서비스</vt:lpstr>
      <vt:lpstr>전통시장 활성화 서비스</vt:lpstr>
      <vt:lpstr>구현</vt:lpstr>
      <vt:lpstr>구현</vt:lpstr>
      <vt:lpstr>구현</vt:lpstr>
      <vt:lpstr>구현</vt:lpstr>
      <vt:lpstr>타임테이블</vt:lpstr>
      <vt:lpstr>타임테이블</vt:lpstr>
      <vt:lpstr>PowerPoint 프레젠테이션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방향키</dc:title>
  <dc:creator>종현 최</dc:creator>
  <cp:lastModifiedBy>김재원</cp:lastModifiedBy>
  <cp:revision>7</cp:revision>
  <cp:lastPrinted>2024-03-16T06:37:51Z</cp:lastPrinted>
  <dcterms:created xsi:type="dcterms:W3CDTF">2024-03-16T05:19:34Z</dcterms:created>
  <dcterms:modified xsi:type="dcterms:W3CDTF">2024-03-20T07:17:13Z</dcterms:modified>
</cp:coreProperties>
</file>

<file path=docProps/thumbnail.jpeg>
</file>